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10" r:id="rId1"/>
    <p:sldMasterId id="2147484127" r:id="rId2"/>
  </p:sldMasterIdLst>
  <p:notesMasterIdLst>
    <p:notesMasterId r:id="rId8"/>
  </p:notesMasterIdLst>
  <p:sldIdLst>
    <p:sldId id="256" r:id="rId3"/>
    <p:sldId id="262" r:id="rId4"/>
    <p:sldId id="271" r:id="rId5"/>
    <p:sldId id="27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4276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0443" autoAdjust="0"/>
  </p:normalViewPr>
  <p:slideViewPr>
    <p:cSldViewPr>
      <p:cViewPr varScale="1">
        <p:scale>
          <a:sx n="103" d="100"/>
          <a:sy n="103" d="100"/>
        </p:scale>
        <p:origin x="1854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1" d="100"/>
          <a:sy n="71" d="100"/>
        </p:scale>
        <p:origin x="-3222" y="-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F4D93D-736D-4A34-8815-A0FE85E4294D}" type="datetimeFigureOut">
              <a:rPr lang="bg-BG" smtClean="0"/>
              <a:t>15.8.2025 г.</a:t>
            </a:fld>
            <a:endParaRPr lang="bg-B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A6BE38-A2C7-49C5-8A36-324DB9AD96DE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8798112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A6BE38-A2C7-49C5-8A36-324DB9AD96DE}" type="slidenum">
              <a:rPr lang="bg-BG" smtClean="0"/>
              <a:t>1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1217249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За кампания 2025 са подадени общо </a:t>
            </a:r>
            <a:r>
              <a:rPr lang="en-US" dirty="0" smtClean="0">
                <a:solidFill>
                  <a:schemeClr val="tx1"/>
                </a:solidFill>
              </a:rPr>
              <a:t>6671 </a:t>
            </a:r>
            <a:r>
              <a:rPr lang="bg-BG" dirty="0" smtClean="0">
                <a:solidFill>
                  <a:schemeClr val="tx1"/>
                </a:solidFill>
              </a:rPr>
              <a:t>заявления</a:t>
            </a:r>
            <a:r>
              <a:rPr lang="bg-BG" baseline="0" dirty="0" smtClean="0">
                <a:solidFill>
                  <a:schemeClr val="tx1"/>
                </a:solidFill>
              </a:rPr>
              <a:t> (без повторение), които с</a:t>
            </a:r>
            <a:r>
              <a:rPr lang="ru-RU" dirty="0" smtClean="0">
                <a:solidFill>
                  <a:schemeClr val="tx1"/>
                </a:solidFill>
              </a:rPr>
              <a:t>ледва да преминат административни проверки, касаещи одобрение и проследяване на ангажиментите по съответната интервенция.</a:t>
            </a:r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A6BE38-A2C7-49C5-8A36-324DB9AD96DE}" type="slidenum">
              <a:rPr lang="bg-BG" smtClean="0"/>
              <a:t>2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1217249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A6BE38-A2C7-49C5-8A36-324DB9AD96DE}" type="slidenum">
              <a:rPr lang="bg-BG" smtClean="0"/>
              <a:t>3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8905527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A6BE38-A2C7-49C5-8A36-324DB9AD96DE}" type="slidenum">
              <a:rPr lang="bg-BG" smtClean="0"/>
              <a:t>5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1217249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9102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6547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114926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7969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988108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62562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58793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704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17890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330381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2633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98391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1596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8/15/2025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30004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530604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8/15/2025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930457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18100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14054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407222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1639781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00292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839604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34901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91760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046865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0725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6813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8/15/2025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54435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6634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8/15/2025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0959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56202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6514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6" Type="http://schemas.openxmlformats.org/officeDocument/2006/relationships/slideLayout" Target="../slideLayouts/slideLayout32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3049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11" r:id="rId1"/>
    <p:sldLayoutId id="2147484112" r:id="rId2"/>
    <p:sldLayoutId id="2147484113" r:id="rId3"/>
    <p:sldLayoutId id="2147484114" r:id="rId4"/>
    <p:sldLayoutId id="2147484115" r:id="rId5"/>
    <p:sldLayoutId id="2147484116" r:id="rId6"/>
    <p:sldLayoutId id="2147484117" r:id="rId7"/>
    <p:sldLayoutId id="2147484118" r:id="rId8"/>
    <p:sldLayoutId id="2147484119" r:id="rId9"/>
    <p:sldLayoutId id="2147484120" r:id="rId10"/>
    <p:sldLayoutId id="2147484121" r:id="rId11"/>
    <p:sldLayoutId id="2147484122" r:id="rId12"/>
    <p:sldLayoutId id="2147484123" r:id="rId13"/>
    <p:sldLayoutId id="2147484124" r:id="rId14"/>
    <p:sldLayoutId id="2147484125" r:id="rId15"/>
    <p:sldLayoutId id="214748412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23766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28" r:id="rId1"/>
    <p:sldLayoutId id="2147484129" r:id="rId2"/>
    <p:sldLayoutId id="2147484130" r:id="rId3"/>
    <p:sldLayoutId id="2147484131" r:id="rId4"/>
    <p:sldLayoutId id="2147484132" r:id="rId5"/>
    <p:sldLayoutId id="2147484133" r:id="rId6"/>
    <p:sldLayoutId id="2147484134" r:id="rId7"/>
    <p:sldLayoutId id="2147484135" r:id="rId8"/>
    <p:sldLayoutId id="2147484136" r:id="rId9"/>
    <p:sldLayoutId id="2147484137" r:id="rId10"/>
    <p:sldLayoutId id="2147484138" r:id="rId11"/>
    <p:sldLayoutId id="2147484139" r:id="rId12"/>
    <p:sldLayoutId id="2147484140" r:id="rId13"/>
    <p:sldLayoutId id="2147484141" r:id="rId14"/>
    <p:sldLayoutId id="2147484142" r:id="rId15"/>
    <p:sldLayoutId id="214748414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78000"/>
              </a:schemeClr>
            </a:gs>
            <a:gs pos="99000">
              <a:schemeClr val="bg2">
                <a:tint val="95000"/>
                <a:shade val="98000"/>
                <a:lumMod val="80000"/>
              </a:schemeClr>
            </a:gs>
          </a:gsLst>
          <a:path path="circle">
            <a:fillToRect l="50000" t="100000" r="10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9" descr="C:\Documents and Settings\svilenbk\My Documents\DFZ_LOGO\LOGO_DFZ_ALL\LOGO_DFZ_for WEB\LOGO_DFZ_BG and ENG_RGB\Logo_DFZ_BG_RGB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600369"/>
            <a:ext cx="1934770" cy="779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4876800" y="2362200"/>
            <a:ext cx="27432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bg-BG" sz="2400" b="1" dirty="0" smtClean="0">
                <a:solidFill>
                  <a:schemeClr val="accent2">
                    <a:lumMod val="75000"/>
                  </a:schemeClr>
                </a:solidFill>
              </a:rPr>
              <a:t>Информация за напредъка на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Агроекологични</a:t>
            </a:r>
            <a:r>
              <a:rPr lang="en-US" sz="2400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bg-BG" sz="2400" b="1" dirty="0" smtClean="0">
                <a:solidFill>
                  <a:schemeClr val="accent2">
                    <a:lumMod val="75000"/>
                  </a:schemeClr>
                </a:solidFill>
              </a:rPr>
              <a:t>и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биологични интервенции</a:t>
            </a:r>
          </a:p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от 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</a:rPr>
              <a:t>СП 2023-2027 </a:t>
            </a:r>
            <a:endParaRPr lang="bg-BG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427"/>
          <a:stretch/>
        </p:blipFill>
        <p:spPr bwMode="auto">
          <a:xfrm>
            <a:off x="3032921" y="780908"/>
            <a:ext cx="1699273" cy="21370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0547" y="2927600"/>
            <a:ext cx="833657" cy="11968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9950" y="2922565"/>
            <a:ext cx="852607" cy="1192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5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73"/>
          <a:stretch/>
        </p:blipFill>
        <p:spPr bwMode="auto">
          <a:xfrm>
            <a:off x="601220" y="780908"/>
            <a:ext cx="2400026" cy="33338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6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239" b="5203"/>
          <a:stretch/>
        </p:blipFill>
        <p:spPr bwMode="auto">
          <a:xfrm>
            <a:off x="609600" y="4114800"/>
            <a:ext cx="2001916" cy="2449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7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3922" y="4134138"/>
            <a:ext cx="2080282" cy="2434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54512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  <a:alpha val="4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9" descr="C:\Documents and Settings\svilenbk\My Documents\DFZ_LOGO\LOGO_DFZ_ALL\LOGO_DFZ_for WEB\LOGO_DFZ_BG and ENG_RGB\Logo_DFZ_BG_RGB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66555"/>
            <a:ext cx="1879327" cy="757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457200" y="990600"/>
            <a:ext cx="7848600" cy="369332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bg-BG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Подадени заявления </a:t>
            </a:r>
            <a:r>
              <a:rPr lang="ru-RU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 Агроекологични и Биологични </a:t>
            </a:r>
            <a:r>
              <a:rPr lang="bg-BG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интервенции</a:t>
            </a:r>
            <a:endParaRPr lang="bg-BG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76061" y="49655"/>
            <a:ext cx="1152244" cy="77425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95800" y="210519"/>
            <a:ext cx="1249788" cy="469433"/>
          </a:xfrm>
          <a:prstGeom prst="rect">
            <a:avLst/>
          </a:prstGeom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362552"/>
              </p:ext>
            </p:extLst>
          </p:nvPr>
        </p:nvGraphicFramePr>
        <p:xfrm>
          <a:off x="457200" y="1427990"/>
          <a:ext cx="7848600" cy="1391410"/>
        </p:xfrm>
        <a:graphic>
          <a:graphicData uri="http://schemas.openxmlformats.org/drawingml/2006/table">
            <a:tbl>
              <a:tblPr>
                <a:effectLst>
                  <a:reflection blurRad="6350" stA="50000" endA="300" endPos="90000" dir="5400000" sy="-100000" algn="bl" rotWithShape="0"/>
                </a:effectLst>
                <a:tableStyleId>{5C22544A-7EE6-4342-B048-85BDC9FD1C3A}</a:tableStyleId>
              </a:tblPr>
              <a:tblGrid>
                <a:gridCol w="880217">
                  <a:extLst>
                    <a:ext uri="{9D8B030D-6E8A-4147-A177-3AD203B41FA5}">
                      <a16:colId xmlns:a16="http://schemas.microsoft.com/office/drawing/2014/main" val="1447054811"/>
                    </a:ext>
                  </a:extLst>
                </a:gridCol>
                <a:gridCol w="1393677">
                  <a:extLst>
                    <a:ext uri="{9D8B030D-6E8A-4147-A177-3AD203B41FA5}">
                      <a16:colId xmlns:a16="http://schemas.microsoft.com/office/drawing/2014/main" val="836450379"/>
                    </a:ext>
                  </a:extLst>
                </a:gridCol>
                <a:gridCol w="2420596">
                  <a:extLst>
                    <a:ext uri="{9D8B030D-6E8A-4147-A177-3AD203B41FA5}">
                      <a16:colId xmlns:a16="http://schemas.microsoft.com/office/drawing/2014/main" val="2668147552"/>
                    </a:ext>
                  </a:extLst>
                </a:gridCol>
                <a:gridCol w="1687082">
                  <a:extLst>
                    <a:ext uri="{9D8B030D-6E8A-4147-A177-3AD203B41FA5}">
                      <a16:colId xmlns:a16="http://schemas.microsoft.com/office/drawing/2014/main" val="2893810219"/>
                    </a:ext>
                  </a:extLst>
                </a:gridCol>
                <a:gridCol w="1467028">
                  <a:extLst>
                    <a:ext uri="{9D8B030D-6E8A-4147-A177-3AD203B41FA5}">
                      <a16:colId xmlns:a16="http://schemas.microsoft.com/office/drawing/2014/main" val="3438002564"/>
                    </a:ext>
                  </a:extLst>
                </a:gridCol>
              </a:tblGrid>
              <a:tr h="60673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bg-BG" sz="1200" b="1" u="none" strike="noStrike" dirty="0">
                          <a:effectLst/>
                        </a:rPr>
                        <a:t>Кампания</a:t>
                      </a:r>
                      <a:endParaRPr lang="bg-BG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200" b="1" u="none" strike="noStrike" dirty="0">
                          <a:effectLst/>
                        </a:rPr>
                        <a:t>Подадени заявления</a:t>
                      </a:r>
                      <a:endParaRPr lang="bg-BG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 err="1">
                          <a:effectLst/>
                        </a:rPr>
                        <a:t>Одобрени</a:t>
                      </a:r>
                      <a:r>
                        <a:rPr lang="ru-RU" sz="1200" b="1" u="none" strike="noStrike" dirty="0">
                          <a:effectLst/>
                        </a:rPr>
                        <a:t> заявления (само ново </a:t>
                      </a:r>
                      <a:r>
                        <a:rPr lang="ru-RU" sz="1200" b="1" u="none" strike="noStrike" dirty="0" err="1">
                          <a:effectLst/>
                        </a:rPr>
                        <a:t>одобрените</a:t>
                      </a:r>
                      <a:r>
                        <a:rPr lang="ru-RU" sz="1200" b="1" u="none" strike="noStrike" dirty="0">
                          <a:effectLst/>
                        </a:rPr>
                        <a:t>)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200" b="1" u="none" strike="noStrike" dirty="0">
                          <a:effectLst/>
                        </a:rPr>
                        <a:t>Одобрени заявления</a:t>
                      </a:r>
                      <a:endParaRPr lang="bg-BG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200" b="1" u="none" strike="noStrike" dirty="0">
                          <a:effectLst/>
                        </a:rPr>
                        <a:t>Отхвърлени заявления</a:t>
                      </a:r>
                      <a:endParaRPr lang="bg-BG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6744982"/>
                  </a:ext>
                </a:extLst>
              </a:tr>
              <a:tr h="229172">
                <a:tc v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200" u="none" strike="noStrike" dirty="0">
                          <a:effectLst/>
                        </a:rPr>
                        <a:t>(бр.)</a:t>
                      </a:r>
                      <a:endParaRPr lang="bg-BG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200" u="none" strike="noStrike" dirty="0">
                          <a:effectLst/>
                        </a:rPr>
                        <a:t>(бр.)</a:t>
                      </a:r>
                      <a:endParaRPr lang="bg-BG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200" u="none" strike="noStrike" dirty="0">
                          <a:effectLst/>
                        </a:rPr>
                        <a:t>(бр.)</a:t>
                      </a:r>
                      <a:endParaRPr lang="bg-BG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200" u="none" strike="noStrike" dirty="0">
                          <a:effectLst/>
                        </a:rPr>
                        <a:t>(бр.)</a:t>
                      </a:r>
                      <a:endParaRPr lang="bg-BG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1396725"/>
                  </a:ext>
                </a:extLst>
              </a:tr>
              <a:tr h="326331"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2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2023</a:t>
                      </a:r>
                      <a:endParaRPr lang="bg-BG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</a:t>
                      </a:r>
                      <a:r>
                        <a:rPr lang="en-US" sz="12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624</a:t>
                      </a:r>
                      <a:endParaRPr lang="bg-BG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</a:t>
                      </a:r>
                      <a:r>
                        <a:rPr lang="en-US" sz="12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386</a:t>
                      </a:r>
                      <a:endParaRPr lang="bg-BG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</a:t>
                      </a:r>
                      <a:r>
                        <a:rPr lang="en-US" sz="12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386</a:t>
                      </a:r>
                      <a:endParaRPr lang="bg-BG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260</a:t>
                      </a:r>
                      <a:endParaRPr lang="bg-BG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745879"/>
                  </a:ext>
                </a:extLst>
              </a:tr>
              <a:tr h="229172"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2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2024</a:t>
                      </a:r>
                      <a:endParaRPr lang="bg-BG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</a:t>
                      </a:r>
                      <a:r>
                        <a:rPr lang="en-US" sz="12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322</a:t>
                      </a:r>
                      <a:endParaRPr lang="bg-BG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</a:t>
                      </a:r>
                      <a:r>
                        <a:rPr lang="en-US" sz="12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159</a:t>
                      </a:r>
                      <a:endParaRPr lang="bg-BG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</a:t>
                      </a:r>
                      <a:r>
                        <a:rPr lang="en-US" sz="12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156</a:t>
                      </a:r>
                      <a:endParaRPr lang="bg-BG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2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r>
                        <a:rPr lang="en-US" sz="12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72</a:t>
                      </a:r>
                      <a:endParaRPr lang="bg-BG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5771728"/>
                  </a:ext>
                </a:extLst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451104" y="3250154"/>
            <a:ext cx="7854696" cy="369332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bg-BG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Разпределение </a:t>
            </a:r>
            <a:r>
              <a:rPr lang="ru-RU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по </a:t>
            </a:r>
            <a:r>
              <a:rPr lang="bg-BG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интервенции</a:t>
            </a:r>
            <a:endParaRPr lang="bg-BG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9191447"/>
              </p:ext>
            </p:extLst>
          </p:nvPr>
        </p:nvGraphicFramePr>
        <p:xfrm>
          <a:off x="451104" y="4114800"/>
          <a:ext cx="2209800" cy="2286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69234">
                  <a:extLst>
                    <a:ext uri="{9D8B030D-6E8A-4147-A177-3AD203B41FA5}">
                      <a16:colId xmlns:a16="http://schemas.microsoft.com/office/drawing/2014/main" val="1219144945"/>
                    </a:ext>
                  </a:extLst>
                </a:gridCol>
                <a:gridCol w="1440566">
                  <a:extLst>
                    <a:ext uri="{9D8B030D-6E8A-4147-A177-3AD203B41FA5}">
                      <a16:colId xmlns:a16="http://schemas.microsoft.com/office/drawing/2014/main" val="2995257358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rtl="0" fontAlgn="b"/>
                      <a:r>
                        <a:rPr lang="bg-BG" sz="1100" b="1" u="sng" strike="noStrike" dirty="0">
                          <a:effectLst/>
                        </a:rPr>
                        <a:t>Брой 2023</a:t>
                      </a:r>
                      <a:endParaRPr lang="bg-BG" sz="1100" b="1" i="0" u="sng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bg-BG" sz="1100" b="1" u="sng" strike="noStrike" dirty="0">
                          <a:effectLst/>
                        </a:rPr>
                        <a:t>Интервенция</a:t>
                      </a:r>
                      <a:endParaRPr lang="bg-BG" sz="1100" b="1" i="0" u="sng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7024776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rtl="0" fontAlgn="b"/>
                      <a:r>
                        <a:rPr lang="bg-BG" sz="1100" u="none" strike="noStrike">
                          <a:effectLst/>
                        </a:rPr>
                        <a:t>5</a:t>
                      </a:r>
                      <a:endParaRPr lang="bg-BG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bg-BG" sz="1100" u="none" strike="noStrike" dirty="0">
                          <a:effectLst/>
                        </a:rPr>
                        <a:t>ПЗП-деградирали</a:t>
                      </a:r>
                      <a:endParaRPr lang="bg-BG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58580394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rtl="0" fontAlgn="b"/>
                      <a:r>
                        <a:rPr lang="bg-BG" sz="1100" u="none" strike="noStrike">
                          <a:effectLst/>
                        </a:rPr>
                        <a:t>8</a:t>
                      </a:r>
                      <a:endParaRPr lang="bg-BG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bg-BG" sz="1100" u="none" strike="noStrike">
                          <a:effectLst/>
                        </a:rPr>
                        <a:t>АЕИ 3.2</a:t>
                      </a:r>
                      <a:endParaRPr lang="bg-BG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0945068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rtl="0" fontAlgn="b"/>
                      <a:r>
                        <a:rPr lang="bg-BG" sz="1100" u="none" strike="noStrike">
                          <a:effectLst/>
                        </a:rPr>
                        <a:t>99</a:t>
                      </a:r>
                      <a:endParaRPr lang="bg-BG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bg-BG" sz="1100" u="none" strike="noStrike">
                          <a:effectLst/>
                        </a:rPr>
                        <a:t>БПП</a:t>
                      </a:r>
                      <a:endParaRPr lang="bg-BG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3565234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rtl="0" fontAlgn="b"/>
                      <a:r>
                        <a:rPr lang="bg-BG" sz="1100" u="none" strike="noStrike">
                          <a:effectLst/>
                        </a:rPr>
                        <a:t>132</a:t>
                      </a:r>
                      <a:endParaRPr lang="bg-BG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bg-BG" sz="1100" u="none" strike="noStrike">
                          <a:effectLst/>
                        </a:rPr>
                        <a:t>СККУ</a:t>
                      </a:r>
                      <a:endParaRPr lang="bg-BG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30825906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rtl="0" fontAlgn="b"/>
                      <a:r>
                        <a:rPr lang="bg-BG" sz="1100" u="none" strike="noStrike">
                          <a:effectLst/>
                        </a:rPr>
                        <a:t>155</a:t>
                      </a:r>
                      <a:endParaRPr lang="bg-BG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bg-BG" sz="1100" u="none" strike="noStrike">
                          <a:effectLst/>
                        </a:rPr>
                        <a:t>СЗМ</a:t>
                      </a:r>
                      <a:endParaRPr lang="bg-BG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6338250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rtl="0" fontAlgn="b"/>
                      <a:r>
                        <a:rPr lang="bg-BG" sz="1100" u="none" strike="noStrike">
                          <a:effectLst/>
                        </a:rPr>
                        <a:t>258</a:t>
                      </a:r>
                      <a:endParaRPr lang="bg-BG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bg-BG" sz="1100" u="none" strike="noStrike">
                          <a:effectLst/>
                        </a:rPr>
                        <a:t>АЕИ 3.1</a:t>
                      </a:r>
                      <a:endParaRPr lang="bg-BG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210731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rtl="0" fontAlgn="b"/>
                      <a:r>
                        <a:rPr lang="bg-BG" sz="1100" u="none" strike="noStrike">
                          <a:effectLst/>
                        </a:rPr>
                        <a:t>341</a:t>
                      </a:r>
                      <a:endParaRPr lang="bg-BG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bg-BG" sz="1100" u="none" strike="noStrike">
                          <a:effectLst/>
                        </a:rPr>
                        <a:t>Паша</a:t>
                      </a:r>
                      <a:endParaRPr lang="bg-BG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4313981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rtl="0" fontAlgn="b"/>
                      <a:r>
                        <a:rPr lang="bg-BG" sz="1100" u="none" strike="noStrike">
                          <a:effectLst/>
                        </a:rPr>
                        <a:t>411</a:t>
                      </a:r>
                      <a:endParaRPr lang="bg-BG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bg-BG" sz="1100" u="none" strike="noStrike">
                          <a:effectLst/>
                        </a:rPr>
                        <a:t>ОМП</a:t>
                      </a:r>
                      <a:endParaRPr lang="bg-BG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445794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rtl="0" fontAlgn="b"/>
                      <a:r>
                        <a:rPr lang="bg-BG" sz="1100" u="none" strike="noStrike">
                          <a:effectLst/>
                        </a:rPr>
                        <a:t>543</a:t>
                      </a:r>
                      <a:endParaRPr lang="bg-BG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bg-BG" sz="1100" u="none" strike="noStrike">
                          <a:effectLst/>
                        </a:rPr>
                        <a:t>БРП</a:t>
                      </a:r>
                      <a:endParaRPr lang="bg-BG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67963071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rtl="0" fontAlgn="b"/>
                      <a:r>
                        <a:rPr lang="bg-BG" sz="1100" u="none" strike="noStrike">
                          <a:effectLst/>
                        </a:rPr>
                        <a:t>677</a:t>
                      </a:r>
                      <a:endParaRPr lang="bg-BG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bg-BG" sz="1100" u="none" strike="noStrike">
                          <a:effectLst/>
                        </a:rPr>
                        <a:t>БП</a:t>
                      </a:r>
                      <a:endParaRPr lang="bg-BG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24226631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rtl="0" fontAlgn="b"/>
                      <a:r>
                        <a:rPr lang="bg-BG" sz="1100" u="none" strike="noStrike">
                          <a:effectLst/>
                        </a:rPr>
                        <a:t>1370</a:t>
                      </a:r>
                      <a:endParaRPr lang="bg-BG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bg-BG" sz="1100" u="none" strike="noStrike" dirty="0">
                          <a:effectLst/>
                        </a:rPr>
                        <a:t>БР</a:t>
                      </a:r>
                      <a:endParaRPr lang="bg-BG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30004958"/>
                  </a:ext>
                </a:extLst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2151828"/>
              </p:ext>
            </p:extLst>
          </p:nvPr>
        </p:nvGraphicFramePr>
        <p:xfrm>
          <a:off x="2819400" y="4096512"/>
          <a:ext cx="2098315" cy="24765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47941">
                  <a:extLst>
                    <a:ext uri="{9D8B030D-6E8A-4147-A177-3AD203B41FA5}">
                      <a16:colId xmlns:a16="http://schemas.microsoft.com/office/drawing/2014/main" val="1678098536"/>
                    </a:ext>
                  </a:extLst>
                </a:gridCol>
                <a:gridCol w="1350374">
                  <a:extLst>
                    <a:ext uri="{9D8B030D-6E8A-4147-A177-3AD203B41FA5}">
                      <a16:colId xmlns:a16="http://schemas.microsoft.com/office/drawing/2014/main" val="1119444682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rtl="0" fontAlgn="b"/>
                      <a:r>
                        <a:rPr lang="bg-BG" sz="1100" b="1" u="sng" strike="noStrike" dirty="0">
                          <a:effectLst/>
                        </a:rPr>
                        <a:t>Брой 2024</a:t>
                      </a:r>
                      <a:endParaRPr lang="bg-BG" sz="1100" b="1" i="0" u="sng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bg-BG" sz="1100" b="1" u="sng" strike="noStrike" dirty="0">
                          <a:effectLst/>
                        </a:rPr>
                        <a:t>Интервенция</a:t>
                      </a:r>
                      <a:endParaRPr lang="bg-BG" sz="1100" b="1" i="0" u="sng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9857590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bg-BG" sz="1100" u="none" strike="noStrike" dirty="0">
                          <a:effectLst/>
                        </a:rPr>
                        <a:t>6</a:t>
                      </a:r>
                      <a:endParaRPr lang="bg-BG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bg-BG" sz="1100" u="none" strike="noStrike">
                          <a:effectLst/>
                        </a:rPr>
                        <a:t>ПЗП-деградирали</a:t>
                      </a:r>
                      <a:endParaRPr lang="bg-BG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4330491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bg-BG" sz="1100" u="none" strike="noStrike">
                          <a:effectLst/>
                        </a:rPr>
                        <a:t>7</a:t>
                      </a:r>
                      <a:endParaRPr lang="bg-BG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bg-BG" sz="1100" u="none" strike="noStrike">
                          <a:effectLst/>
                        </a:rPr>
                        <a:t>АЕИ 3.2</a:t>
                      </a:r>
                      <a:endParaRPr lang="bg-BG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8106280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bg-BG" sz="1100" u="none" strike="noStrike" dirty="0">
                          <a:effectLst/>
                        </a:rPr>
                        <a:t>61</a:t>
                      </a:r>
                      <a:endParaRPr lang="bg-BG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bg-BG" sz="1100" u="none" strike="noStrike">
                          <a:effectLst/>
                        </a:rPr>
                        <a:t>СККУ-2</a:t>
                      </a:r>
                      <a:endParaRPr lang="bg-BG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26739240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bg-BG" sz="1100" u="none" strike="noStrike" dirty="0">
                          <a:effectLst/>
                        </a:rPr>
                        <a:t>134</a:t>
                      </a:r>
                      <a:endParaRPr lang="bg-BG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bg-BG" sz="1100" u="none" strike="noStrike">
                          <a:effectLst/>
                        </a:rPr>
                        <a:t>СККУ</a:t>
                      </a:r>
                      <a:endParaRPr lang="bg-BG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2231296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bg-BG" sz="1100" u="none" strike="noStrike" dirty="0">
                          <a:effectLst/>
                        </a:rPr>
                        <a:t>172</a:t>
                      </a:r>
                      <a:endParaRPr lang="bg-BG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bg-BG" sz="1100" u="none" strike="noStrike" dirty="0">
                          <a:effectLst/>
                        </a:rPr>
                        <a:t>БПП</a:t>
                      </a:r>
                      <a:endParaRPr lang="bg-BG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3466408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bg-BG" sz="1100" u="none" strike="noStrike">
                          <a:effectLst/>
                        </a:rPr>
                        <a:t>217</a:t>
                      </a:r>
                      <a:endParaRPr lang="bg-BG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bg-BG" sz="1100" u="none" strike="noStrike" dirty="0">
                          <a:effectLst/>
                        </a:rPr>
                        <a:t>СЗМ</a:t>
                      </a:r>
                      <a:endParaRPr lang="bg-BG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1806661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bg-BG" sz="1100" u="none" strike="noStrike">
                          <a:effectLst/>
                        </a:rPr>
                        <a:t>316</a:t>
                      </a:r>
                      <a:endParaRPr lang="bg-BG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bg-BG" sz="1100" u="none" strike="noStrike" dirty="0">
                          <a:effectLst/>
                        </a:rPr>
                        <a:t>АЕИ 3.1</a:t>
                      </a:r>
                      <a:endParaRPr lang="bg-BG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12167337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bg-BG" sz="1100" u="none" strike="noStrike">
                          <a:effectLst/>
                        </a:rPr>
                        <a:t>358</a:t>
                      </a:r>
                      <a:endParaRPr lang="bg-BG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bg-BG" sz="1100" u="none" strike="noStrike" dirty="0">
                          <a:effectLst/>
                        </a:rPr>
                        <a:t>Паша</a:t>
                      </a:r>
                      <a:endParaRPr lang="bg-BG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68672120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bg-BG" sz="1100" u="none" strike="noStrike">
                          <a:effectLst/>
                        </a:rPr>
                        <a:t>530</a:t>
                      </a:r>
                      <a:endParaRPr lang="bg-BG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bg-BG" sz="1100" u="none" strike="noStrike" dirty="0">
                          <a:effectLst/>
                        </a:rPr>
                        <a:t>ОМП</a:t>
                      </a:r>
                      <a:endParaRPr lang="bg-BG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7036733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bg-BG" sz="1100" u="none" strike="noStrike">
                          <a:effectLst/>
                        </a:rPr>
                        <a:t>762</a:t>
                      </a:r>
                      <a:endParaRPr lang="bg-BG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bg-BG" sz="1100" u="none" strike="noStrike" dirty="0">
                          <a:effectLst/>
                        </a:rPr>
                        <a:t>БП</a:t>
                      </a:r>
                      <a:endParaRPr lang="bg-BG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4589429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bg-BG" sz="1100" u="none" strike="noStrike">
                          <a:effectLst/>
                        </a:rPr>
                        <a:t>872</a:t>
                      </a:r>
                      <a:endParaRPr lang="bg-BG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bg-BG" sz="1100" u="none" strike="noStrike" dirty="0">
                          <a:effectLst/>
                        </a:rPr>
                        <a:t>БРП</a:t>
                      </a:r>
                      <a:endParaRPr lang="bg-BG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24688259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bg-BG" sz="1100" u="none" strike="noStrike">
                          <a:effectLst/>
                        </a:rPr>
                        <a:t>1420</a:t>
                      </a:r>
                      <a:endParaRPr lang="bg-BG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bg-BG" sz="1100" u="none" strike="noStrike" dirty="0">
                          <a:effectLst/>
                        </a:rPr>
                        <a:t>БР</a:t>
                      </a:r>
                      <a:endParaRPr lang="bg-BG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70207629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4180150"/>
              </p:ext>
            </p:extLst>
          </p:nvPr>
        </p:nvGraphicFramePr>
        <p:xfrm>
          <a:off x="5257800" y="4096508"/>
          <a:ext cx="1970505" cy="247650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90781">
                  <a:extLst>
                    <a:ext uri="{9D8B030D-6E8A-4147-A177-3AD203B41FA5}">
                      <a16:colId xmlns:a16="http://schemas.microsoft.com/office/drawing/2014/main" val="2986379194"/>
                    </a:ext>
                  </a:extLst>
                </a:gridCol>
                <a:gridCol w="1279724">
                  <a:extLst>
                    <a:ext uri="{9D8B030D-6E8A-4147-A177-3AD203B41FA5}">
                      <a16:colId xmlns:a16="http://schemas.microsoft.com/office/drawing/2014/main" val="1020496737"/>
                    </a:ext>
                  </a:extLst>
                </a:gridCol>
              </a:tblGrid>
              <a:tr h="187508">
                <a:tc>
                  <a:txBody>
                    <a:bodyPr/>
                    <a:lstStyle/>
                    <a:p>
                      <a:pPr algn="l" rtl="0" fontAlgn="b"/>
                      <a:r>
                        <a:rPr lang="bg-BG" sz="1100" u="sng" strike="noStrike">
                          <a:effectLst/>
                        </a:rPr>
                        <a:t>Брой 2025</a:t>
                      </a:r>
                      <a:endParaRPr lang="bg-BG" sz="1100" b="1" i="0" u="sng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bg-BG" sz="1100" u="sng" strike="noStrike">
                          <a:effectLst/>
                        </a:rPr>
                        <a:t>Интервенция</a:t>
                      </a:r>
                      <a:endParaRPr lang="bg-BG" sz="1100" b="1" i="0" u="sng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62773966"/>
                  </a:ext>
                </a:extLst>
              </a:tr>
              <a:tr h="198325">
                <a:tc>
                  <a:txBody>
                    <a:bodyPr/>
                    <a:lstStyle/>
                    <a:p>
                      <a:pPr algn="r" rtl="0" fontAlgn="b"/>
                      <a:r>
                        <a:rPr lang="bg-BG" sz="1100" u="none" strike="noStrike" dirty="0">
                          <a:effectLst/>
                        </a:rPr>
                        <a:t>5</a:t>
                      </a:r>
                      <a:endParaRPr lang="bg-BG" sz="1100" b="0" i="0" u="none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bg-BG" sz="1100" u="none" strike="noStrike">
                          <a:effectLst/>
                        </a:rPr>
                        <a:t>ПЗП-деградирали</a:t>
                      </a:r>
                      <a:endParaRPr lang="bg-BG" sz="11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504484435"/>
                  </a:ext>
                </a:extLst>
              </a:tr>
              <a:tr h="190061">
                <a:tc>
                  <a:txBody>
                    <a:bodyPr/>
                    <a:lstStyle/>
                    <a:p>
                      <a:pPr algn="r" rtl="0" fontAlgn="b"/>
                      <a:r>
                        <a:rPr lang="bg-BG" sz="1100" u="none" strike="noStrike">
                          <a:effectLst/>
                        </a:rPr>
                        <a:t>5</a:t>
                      </a:r>
                      <a:endParaRPr lang="bg-BG" sz="11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bg-BG" sz="1100" u="none" strike="noStrike">
                          <a:effectLst/>
                        </a:rPr>
                        <a:t>АЕИ 3.2</a:t>
                      </a:r>
                      <a:endParaRPr lang="bg-BG" sz="11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081147463"/>
                  </a:ext>
                </a:extLst>
              </a:tr>
              <a:tr h="190061">
                <a:tc>
                  <a:txBody>
                    <a:bodyPr/>
                    <a:lstStyle/>
                    <a:p>
                      <a:pPr algn="r" rtl="0" fontAlgn="b"/>
                      <a:r>
                        <a:rPr lang="bg-BG" sz="1100" u="none" strike="noStrike">
                          <a:effectLst/>
                        </a:rPr>
                        <a:t>172</a:t>
                      </a:r>
                      <a:endParaRPr lang="bg-BG" sz="11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bg-BG" sz="1100" u="none" strike="noStrike">
                          <a:effectLst/>
                        </a:rPr>
                        <a:t>СККУ-2</a:t>
                      </a:r>
                      <a:endParaRPr lang="bg-BG" sz="11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3886955"/>
                  </a:ext>
                </a:extLst>
              </a:tr>
              <a:tr h="190061">
                <a:tc>
                  <a:txBody>
                    <a:bodyPr/>
                    <a:lstStyle/>
                    <a:p>
                      <a:pPr algn="r" rtl="0" fontAlgn="b"/>
                      <a:r>
                        <a:rPr lang="bg-BG" sz="1100" u="none" strike="noStrike">
                          <a:effectLst/>
                        </a:rPr>
                        <a:t>294</a:t>
                      </a:r>
                      <a:endParaRPr lang="bg-BG" sz="11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bg-BG" sz="1100" u="none" strike="noStrike">
                          <a:effectLst/>
                        </a:rPr>
                        <a:t>СККУ</a:t>
                      </a:r>
                      <a:endParaRPr lang="bg-BG" sz="11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30734296"/>
                  </a:ext>
                </a:extLst>
              </a:tr>
              <a:tr h="190061">
                <a:tc>
                  <a:txBody>
                    <a:bodyPr/>
                    <a:lstStyle/>
                    <a:p>
                      <a:pPr algn="r" rtl="0" fontAlgn="b"/>
                      <a:r>
                        <a:rPr lang="bg-BG" sz="1100" u="none" strike="noStrike">
                          <a:effectLst/>
                        </a:rPr>
                        <a:t>140</a:t>
                      </a:r>
                      <a:endParaRPr lang="bg-BG" sz="11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bg-BG" sz="1100" u="none" strike="noStrike">
                          <a:effectLst/>
                        </a:rPr>
                        <a:t>БПП</a:t>
                      </a:r>
                      <a:endParaRPr lang="bg-BG" sz="11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206226153"/>
                  </a:ext>
                </a:extLst>
              </a:tr>
              <a:tr h="190061">
                <a:tc>
                  <a:txBody>
                    <a:bodyPr/>
                    <a:lstStyle/>
                    <a:p>
                      <a:pPr algn="r" rtl="0" fontAlgn="b"/>
                      <a:r>
                        <a:rPr lang="bg-BG" sz="1100" u="none" strike="noStrike">
                          <a:effectLst/>
                        </a:rPr>
                        <a:t>582</a:t>
                      </a:r>
                      <a:endParaRPr lang="bg-BG" sz="11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bg-BG" sz="1100" u="none" strike="noStrike">
                          <a:effectLst/>
                        </a:rPr>
                        <a:t>СЗМ</a:t>
                      </a:r>
                      <a:endParaRPr lang="bg-BG" sz="11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14537340"/>
                  </a:ext>
                </a:extLst>
              </a:tr>
              <a:tr h="190061">
                <a:tc>
                  <a:txBody>
                    <a:bodyPr/>
                    <a:lstStyle/>
                    <a:p>
                      <a:pPr algn="r" rtl="0" fontAlgn="b"/>
                      <a:r>
                        <a:rPr lang="bg-BG" sz="1100" u="none" strike="noStrike">
                          <a:effectLst/>
                        </a:rPr>
                        <a:t>380</a:t>
                      </a:r>
                      <a:endParaRPr lang="bg-BG" sz="11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bg-BG" sz="1100" u="none" strike="noStrike">
                          <a:effectLst/>
                        </a:rPr>
                        <a:t>АЕИ 3.1</a:t>
                      </a:r>
                      <a:endParaRPr lang="bg-BG" sz="11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82086883"/>
                  </a:ext>
                </a:extLst>
              </a:tr>
              <a:tr h="190061">
                <a:tc>
                  <a:txBody>
                    <a:bodyPr/>
                    <a:lstStyle/>
                    <a:p>
                      <a:pPr algn="r" rtl="0" fontAlgn="b"/>
                      <a:r>
                        <a:rPr lang="bg-BG" sz="1100" u="none" strike="noStrike">
                          <a:effectLst/>
                        </a:rPr>
                        <a:t>188</a:t>
                      </a:r>
                      <a:endParaRPr lang="bg-BG" sz="11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bg-BG" sz="1100" u="none" strike="noStrike">
                          <a:effectLst/>
                        </a:rPr>
                        <a:t>Паша</a:t>
                      </a:r>
                      <a:endParaRPr lang="bg-BG" sz="11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95181990"/>
                  </a:ext>
                </a:extLst>
              </a:tr>
              <a:tr h="190061">
                <a:tc>
                  <a:txBody>
                    <a:bodyPr/>
                    <a:lstStyle/>
                    <a:p>
                      <a:pPr algn="r" rtl="0" fontAlgn="b"/>
                      <a:r>
                        <a:rPr lang="bg-BG" sz="1100" u="none" strike="noStrike">
                          <a:effectLst/>
                        </a:rPr>
                        <a:t>1726</a:t>
                      </a:r>
                      <a:endParaRPr lang="bg-BG" sz="11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bg-BG" sz="1100" u="none" strike="noStrike">
                          <a:effectLst/>
                        </a:rPr>
                        <a:t>ОМП</a:t>
                      </a:r>
                      <a:endParaRPr lang="bg-BG" sz="11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23644031"/>
                  </a:ext>
                </a:extLst>
              </a:tr>
              <a:tr h="190061">
                <a:tc>
                  <a:txBody>
                    <a:bodyPr/>
                    <a:lstStyle/>
                    <a:p>
                      <a:pPr algn="r" rtl="0" fontAlgn="b"/>
                      <a:r>
                        <a:rPr lang="bg-BG" sz="1100" u="none" strike="noStrike">
                          <a:effectLst/>
                        </a:rPr>
                        <a:t>1180</a:t>
                      </a:r>
                      <a:endParaRPr lang="bg-BG" sz="11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bg-BG" sz="1100" u="none" strike="noStrike">
                          <a:effectLst/>
                        </a:rPr>
                        <a:t>БП</a:t>
                      </a:r>
                      <a:endParaRPr lang="bg-BG" sz="11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59074146"/>
                  </a:ext>
                </a:extLst>
              </a:tr>
              <a:tr h="190061">
                <a:tc>
                  <a:txBody>
                    <a:bodyPr/>
                    <a:lstStyle/>
                    <a:p>
                      <a:pPr algn="r" rtl="0" fontAlgn="b"/>
                      <a:r>
                        <a:rPr lang="bg-BG" sz="1100" u="none" strike="noStrike">
                          <a:effectLst/>
                        </a:rPr>
                        <a:t>1212</a:t>
                      </a:r>
                      <a:endParaRPr lang="bg-BG" sz="11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bg-BG" sz="1100" u="none" strike="noStrike">
                          <a:effectLst/>
                        </a:rPr>
                        <a:t>БРП</a:t>
                      </a:r>
                      <a:endParaRPr lang="bg-BG" sz="11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160750979"/>
                  </a:ext>
                </a:extLst>
              </a:tr>
              <a:tr h="190061">
                <a:tc>
                  <a:txBody>
                    <a:bodyPr/>
                    <a:lstStyle/>
                    <a:p>
                      <a:pPr algn="r" rtl="0" fontAlgn="b"/>
                      <a:r>
                        <a:rPr lang="bg-BG" sz="1100" u="none" strike="noStrike">
                          <a:effectLst/>
                        </a:rPr>
                        <a:t>1676</a:t>
                      </a:r>
                      <a:endParaRPr lang="bg-BG" sz="11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bg-BG" sz="1100" u="none" strike="noStrike" dirty="0">
                          <a:effectLst/>
                        </a:rPr>
                        <a:t>БР</a:t>
                      </a:r>
                      <a:endParaRPr lang="bg-BG" sz="1100" b="0" i="0" u="none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1809177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05438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  <a:alpha val="4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9" descr="C:\Documents and Settings\svilenbk\My Documents\DFZ_LOGO\LOGO_DFZ_ALL\LOGO_DFZ_for WEB\LOGO_DFZ_BG and ENG_RGB\Logo_DFZ_BG_RGB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765" y="149898"/>
            <a:ext cx="1879327" cy="757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457200" y="1065846"/>
            <a:ext cx="7086600" cy="646331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bg-BG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Извършени плащания </a:t>
            </a:r>
            <a:r>
              <a:rPr lang="ru-RU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по </a:t>
            </a:r>
            <a:r>
              <a:rPr lang="bg-BG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биологичните и </a:t>
            </a:r>
            <a:r>
              <a:rPr lang="bg-BG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агроекологичните</a:t>
            </a:r>
            <a:r>
              <a:rPr lang="bg-BG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мерки и интервенции към момента</a:t>
            </a:r>
            <a:endParaRPr lang="bg-BG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98472" y="155381"/>
            <a:ext cx="1152244" cy="77425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57600" y="293860"/>
            <a:ext cx="1249788" cy="469433"/>
          </a:xfrm>
          <a:prstGeom prst="rect">
            <a:avLst/>
          </a:prstGeom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7378261"/>
              </p:ext>
            </p:extLst>
          </p:nvPr>
        </p:nvGraphicFramePr>
        <p:xfrm>
          <a:off x="457200" y="2014732"/>
          <a:ext cx="8381999" cy="428363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230168">
                  <a:extLst>
                    <a:ext uri="{9D8B030D-6E8A-4147-A177-3AD203B41FA5}">
                      <a16:colId xmlns:a16="http://schemas.microsoft.com/office/drawing/2014/main" val="692419567"/>
                    </a:ext>
                  </a:extLst>
                </a:gridCol>
                <a:gridCol w="548355">
                  <a:extLst>
                    <a:ext uri="{9D8B030D-6E8A-4147-A177-3AD203B41FA5}">
                      <a16:colId xmlns:a16="http://schemas.microsoft.com/office/drawing/2014/main" val="1114279242"/>
                    </a:ext>
                  </a:extLst>
                </a:gridCol>
                <a:gridCol w="1614043">
                  <a:extLst>
                    <a:ext uri="{9D8B030D-6E8A-4147-A177-3AD203B41FA5}">
                      <a16:colId xmlns:a16="http://schemas.microsoft.com/office/drawing/2014/main" val="2113485023"/>
                    </a:ext>
                  </a:extLst>
                </a:gridCol>
                <a:gridCol w="736050">
                  <a:extLst>
                    <a:ext uri="{9D8B030D-6E8A-4147-A177-3AD203B41FA5}">
                      <a16:colId xmlns:a16="http://schemas.microsoft.com/office/drawing/2014/main" val="2493605309"/>
                    </a:ext>
                  </a:extLst>
                </a:gridCol>
                <a:gridCol w="1253383">
                  <a:extLst>
                    <a:ext uri="{9D8B030D-6E8A-4147-A177-3AD203B41FA5}">
                      <a16:colId xmlns:a16="http://schemas.microsoft.com/office/drawing/2014/main" val="4086313547"/>
                    </a:ext>
                  </a:extLst>
                </a:gridCol>
              </a:tblGrid>
              <a:tr h="230818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bg-BG" sz="1100" u="sng" strike="noStrike" dirty="0">
                          <a:effectLst/>
                        </a:rPr>
                        <a:t>Интервенции</a:t>
                      </a:r>
                      <a:endParaRPr lang="bg-BG" sz="1100" b="1" i="0" u="sng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5615" marR="5615" marT="5615" marB="0" anchor="ctr"/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bg-BG" sz="1100" b="1" u="sng" strike="noStrike">
                          <a:effectLst/>
                        </a:rPr>
                        <a:t>Оторизирани 2023</a:t>
                      </a:r>
                      <a:endParaRPr lang="bg-BG" sz="1100" b="1" i="0" u="sng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5615" marR="5615" marT="5615" marB="0" anchor="b"/>
                </a:tc>
                <a:tc h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bg-BG" sz="1100" b="1" u="sng" strike="noStrike" dirty="0">
                          <a:effectLst/>
                        </a:rPr>
                        <a:t>Оторизирани 2024</a:t>
                      </a:r>
                      <a:endParaRPr lang="bg-BG" sz="1100" b="1" i="0" u="sng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5615" marR="5615" marT="5615" marB="0" anchor="b"/>
                </a:tc>
                <a:tc h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5966986"/>
                  </a:ext>
                </a:extLst>
              </a:tr>
              <a:tr h="230818">
                <a:tc v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400" u="sng" strike="noStrike">
                          <a:effectLst/>
                        </a:rPr>
                        <a:t>Брой</a:t>
                      </a:r>
                      <a:endParaRPr lang="bg-BG" sz="1400" b="1" i="0" u="sng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5615" marR="5615" marT="561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400" u="sng" strike="noStrike">
                          <a:effectLst/>
                        </a:rPr>
                        <a:t>Сума, лв</a:t>
                      </a:r>
                      <a:endParaRPr lang="bg-BG" sz="1400" b="1" i="0" u="sng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5615" marR="5615" marT="561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400" u="sng" strike="noStrike">
                          <a:effectLst/>
                        </a:rPr>
                        <a:t>Брой</a:t>
                      </a:r>
                      <a:endParaRPr lang="bg-BG" sz="1400" b="1" i="0" u="sng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5615" marR="5615" marT="561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400" u="sng" strike="noStrike">
                          <a:effectLst/>
                        </a:rPr>
                        <a:t>Сума, лв</a:t>
                      </a:r>
                      <a:endParaRPr lang="bg-BG" sz="1400" b="1" i="0" u="sng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5615" marR="5615" marT="5615" marB="0" anchor="ctr"/>
                </a:tc>
                <a:extLst>
                  <a:ext uri="{0D108BD9-81ED-4DB2-BD59-A6C34878D82A}">
                    <a16:rowId xmlns:a16="http://schemas.microsoft.com/office/drawing/2014/main" val="3227984334"/>
                  </a:ext>
                </a:extLst>
              </a:tr>
              <a:tr h="290305">
                <a:tc>
                  <a:txBody>
                    <a:bodyPr/>
                    <a:lstStyle/>
                    <a:p>
                      <a:pPr algn="l" rtl="0" fontAlgn="b"/>
                      <a:r>
                        <a:rPr lang="bg-BG" sz="1100" u="none" strike="noStrike">
                          <a:effectLst/>
                        </a:rPr>
                        <a:t>Биологично пчеларство (БП)</a:t>
                      </a:r>
                      <a:endParaRPr lang="bg-BG" sz="11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5615" marR="5615" marT="561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bg-BG" sz="1400" u="none" strike="noStrike">
                          <a:effectLst/>
                        </a:rPr>
                        <a:t>648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5615" marR="5615" marT="561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bg-BG" sz="1400" u="none" strike="noStrike">
                          <a:effectLst/>
                        </a:rPr>
                        <a:t>6 600 603.05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5615" marR="5615" marT="561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bg-BG" sz="1400" u="none" strike="noStrike">
                          <a:effectLst/>
                        </a:rPr>
                        <a:t>757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5615" marR="5615" marT="561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bg-BG" sz="1400" u="none" strike="noStrike">
                          <a:effectLst/>
                        </a:rPr>
                        <a:t>8 559 594.95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5615" marR="5615" marT="5615" marB="0" anchor="b"/>
                </a:tc>
                <a:extLst>
                  <a:ext uri="{0D108BD9-81ED-4DB2-BD59-A6C34878D82A}">
                    <a16:rowId xmlns:a16="http://schemas.microsoft.com/office/drawing/2014/main" val="139797151"/>
                  </a:ext>
                </a:extLst>
              </a:tr>
              <a:tr h="230818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100" u="none" strike="noStrike">
                          <a:effectLst/>
                        </a:rPr>
                        <a:t>Биологично пчеларство в преход (БПП)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5615" marR="5615" marT="561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bg-BG" sz="1400" u="none" strike="noStrike">
                          <a:effectLst/>
                        </a:rPr>
                        <a:t>82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5615" marR="5615" marT="561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bg-BG" sz="1400" u="none" strike="noStrike" dirty="0">
                          <a:effectLst/>
                        </a:rPr>
                        <a:t>772 281.09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5615" marR="5615" marT="561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bg-BG" sz="1400" u="none" strike="noStrike">
                          <a:effectLst/>
                        </a:rPr>
                        <a:t>159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5615" marR="5615" marT="561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bg-BG" sz="1400" u="none" strike="noStrike">
                          <a:effectLst/>
                        </a:rPr>
                        <a:t>1 773 435.74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5615" marR="5615" marT="5615" marB="0" anchor="b"/>
                </a:tc>
                <a:extLst>
                  <a:ext uri="{0D108BD9-81ED-4DB2-BD59-A6C34878D82A}">
                    <a16:rowId xmlns:a16="http://schemas.microsoft.com/office/drawing/2014/main" val="3176887804"/>
                  </a:ext>
                </a:extLst>
              </a:tr>
              <a:tr h="290305">
                <a:tc>
                  <a:txBody>
                    <a:bodyPr/>
                    <a:lstStyle/>
                    <a:p>
                      <a:pPr algn="l" rtl="0" fontAlgn="b"/>
                      <a:r>
                        <a:rPr lang="bg-BG" sz="1100" u="none" strike="noStrike">
                          <a:effectLst/>
                        </a:rPr>
                        <a:t>Биологично растениевъдство (БР)</a:t>
                      </a:r>
                      <a:endParaRPr lang="bg-BG" sz="11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5615" marR="5615" marT="561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bg-BG" sz="1400" u="none" strike="noStrike">
                          <a:effectLst/>
                        </a:rPr>
                        <a:t>1329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5615" marR="5615" marT="561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bg-BG" sz="1400" u="none" strike="noStrike">
                          <a:effectLst/>
                        </a:rPr>
                        <a:t>22 989 669.13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5615" marR="5615" marT="561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bg-BG" sz="1400" u="none" strike="noStrike">
                          <a:effectLst/>
                        </a:rPr>
                        <a:t>1383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5615" marR="5615" marT="561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bg-BG" sz="1400" u="none" strike="noStrike">
                          <a:effectLst/>
                        </a:rPr>
                        <a:t>27 486 309.55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5615" marR="5615" marT="5615" marB="0" anchor="b"/>
                </a:tc>
                <a:extLst>
                  <a:ext uri="{0D108BD9-81ED-4DB2-BD59-A6C34878D82A}">
                    <a16:rowId xmlns:a16="http://schemas.microsoft.com/office/drawing/2014/main" val="3759053717"/>
                  </a:ext>
                </a:extLst>
              </a:tr>
              <a:tr h="290305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100" u="none" strike="noStrike">
                          <a:effectLst/>
                        </a:rPr>
                        <a:t>Биологично растениевъдство в преход (БРП)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5615" marR="5615" marT="561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bg-BG" sz="1400" u="none" strike="noStrike">
                          <a:effectLst/>
                        </a:rPr>
                        <a:t>519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5615" marR="5615" marT="561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bg-BG" sz="1400" u="none" strike="noStrike">
                          <a:effectLst/>
                        </a:rPr>
                        <a:t>8 644 609.96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5615" marR="5615" marT="561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bg-BG" sz="1400" u="none" strike="noStrike">
                          <a:effectLst/>
                        </a:rPr>
                        <a:t>852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5615" marR="5615" marT="561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bg-BG" sz="1400" u="none" strike="noStrike">
                          <a:effectLst/>
                        </a:rPr>
                        <a:t>17 885 228.24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5615" marR="5615" marT="5615" marB="0" anchor="b"/>
                </a:tc>
                <a:extLst>
                  <a:ext uri="{0D108BD9-81ED-4DB2-BD59-A6C34878D82A}">
                    <a16:rowId xmlns:a16="http://schemas.microsoft.com/office/drawing/2014/main" val="914514257"/>
                  </a:ext>
                </a:extLst>
              </a:tr>
              <a:tr h="417780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100" u="none" strike="noStrike">
                          <a:effectLst/>
                        </a:rPr>
                        <a:t>Насърчаването използването на култури и сортове, устойчиви към климатичните условия (СККУ)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5615" marR="5615" marT="561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bg-BG" sz="1400" u="none" strike="noStrike" dirty="0">
                          <a:effectLst/>
                        </a:rPr>
                        <a:t>111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5615" marR="5615" marT="561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bg-BG" sz="1400" u="none" strike="noStrike">
                          <a:effectLst/>
                        </a:rPr>
                        <a:t>685 096.04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5615" marR="5615" marT="561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bg-BG" sz="1400" u="none" strike="noStrike">
                          <a:effectLst/>
                        </a:rPr>
                        <a:t>127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5615" marR="5615" marT="561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bg-BG" sz="1400" u="none" strike="noStrike">
                          <a:effectLst/>
                        </a:rPr>
                        <a:t>775 065.16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5615" marR="5615" marT="5615" marB="0" anchor="b"/>
                </a:tc>
                <a:extLst>
                  <a:ext uri="{0D108BD9-81ED-4DB2-BD59-A6C34878D82A}">
                    <a16:rowId xmlns:a16="http://schemas.microsoft.com/office/drawing/2014/main" val="575117616"/>
                  </a:ext>
                </a:extLst>
              </a:tr>
              <a:tr h="230818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100" u="none" strike="noStrike" dirty="0">
                          <a:effectLst/>
                        </a:rPr>
                        <a:t>Насърчаване на отглеждането на устойчиви сортове (СККУ-2)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5615" marR="5615" marT="561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bg-BG" sz="1400" u="none" strike="noStrike">
                          <a:effectLst/>
                        </a:rPr>
                        <a:t>-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5615" marR="5615" marT="561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bg-BG" sz="1400" u="none" strike="noStrike">
                          <a:effectLst/>
                        </a:rPr>
                        <a:t>-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5615" marR="5615" marT="561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bg-BG" sz="1400" u="none" strike="noStrike">
                          <a:effectLst/>
                        </a:rPr>
                        <a:t>50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5615" marR="5615" marT="561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bg-BG" sz="1400" u="none" strike="noStrike">
                          <a:effectLst/>
                        </a:rPr>
                        <a:t>88 918.77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5615" marR="5615" marT="5615" marB="0" anchor="b"/>
                </a:tc>
                <a:extLst>
                  <a:ext uri="{0D108BD9-81ED-4DB2-BD59-A6C34878D82A}">
                    <a16:rowId xmlns:a16="http://schemas.microsoft.com/office/drawing/2014/main" val="1811754269"/>
                  </a:ext>
                </a:extLst>
              </a:tr>
              <a:tr h="290305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100" u="none" strike="noStrike" dirty="0">
                          <a:effectLst/>
                        </a:rPr>
                        <a:t>Опазване на застрашени от изчезване местни сортове, важни за селското стопанство (СЗМ)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5615" marR="5615" marT="561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bg-BG" sz="1400" u="none" strike="noStrike">
                          <a:effectLst/>
                        </a:rPr>
                        <a:t>113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5615" marR="5615" marT="561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bg-BG" sz="1400" u="none" strike="noStrike">
                          <a:effectLst/>
                        </a:rPr>
                        <a:t>474 836.38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5615" marR="5615" marT="561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bg-BG" sz="1400" u="none" strike="noStrike">
                          <a:effectLst/>
                        </a:rPr>
                        <a:t>198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5615" marR="5615" marT="561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bg-BG" sz="1400" u="none" strike="noStrike">
                          <a:effectLst/>
                        </a:rPr>
                        <a:t>852 960.63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5615" marR="5615" marT="5615" marB="0" anchor="b"/>
                </a:tc>
                <a:extLst>
                  <a:ext uri="{0D108BD9-81ED-4DB2-BD59-A6C34878D82A}">
                    <a16:rowId xmlns:a16="http://schemas.microsoft.com/office/drawing/2014/main" val="4138585572"/>
                  </a:ext>
                </a:extLst>
              </a:tr>
              <a:tr h="290305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100" u="none" strike="noStrike">
                          <a:effectLst/>
                        </a:rPr>
                        <a:t>Опазване на местни породи (автохтонни), важни за селското стопанство (ОМП)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5615" marR="5615" marT="561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bg-BG" sz="1400" u="none" strike="noStrike">
                          <a:effectLst/>
                        </a:rPr>
                        <a:t>400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5615" marR="5615" marT="561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bg-BG" sz="1400" u="none" strike="noStrike">
                          <a:effectLst/>
                        </a:rPr>
                        <a:t>5 640 844.49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5615" marR="5615" marT="561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bg-BG" sz="1400" u="none" strike="noStrike">
                          <a:effectLst/>
                        </a:rPr>
                        <a:t>517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5615" marR="5615" marT="561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bg-BG" sz="1400" u="none" strike="noStrike">
                          <a:effectLst/>
                        </a:rPr>
                        <a:t>6 973 440.38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5615" marR="5615" marT="5615" marB="0" anchor="b"/>
                </a:tc>
                <a:extLst>
                  <a:ext uri="{0D108BD9-81ED-4DB2-BD59-A6C34878D82A}">
                    <a16:rowId xmlns:a16="http://schemas.microsoft.com/office/drawing/2014/main" val="550255471"/>
                  </a:ext>
                </a:extLst>
              </a:tr>
              <a:tr h="417780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100" u="none" strike="noStrike">
                          <a:effectLst/>
                        </a:rPr>
                        <a:t>Осигуряване на опрашване в планински райони и защитени зони от мрежата Натура 2000 (стационарни пчелини) 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5615" marR="5615" marT="561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bg-BG" sz="1400" u="none" strike="noStrike">
                          <a:effectLst/>
                        </a:rPr>
                        <a:t>150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5615" marR="5615" marT="561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bg-BG" sz="1400" u="none" strike="noStrike">
                          <a:effectLst/>
                        </a:rPr>
                        <a:t>565 472.98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5615" marR="5615" marT="561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bg-BG" sz="1400" u="none" strike="noStrike">
                          <a:effectLst/>
                        </a:rPr>
                        <a:t>238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5615" marR="5615" marT="561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bg-BG" sz="1400" u="none" strike="noStrike">
                          <a:effectLst/>
                        </a:rPr>
                        <a:t>856 273.09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5615" marR="5615" marT="5615" marB="0" anchor="b"/>
                </a:tc>
                <a:extLst>
                  <a:ext uri="{0D108BD9-81ED-4DB2-BD59-A6C34878D82A}">
                    <a16:rowId xmlns:a16="http://schemas.microsoft.com/office/drawing/2014/main" val="4288444148"/>
                  </a:ext>
                </a:extLst>
              </a:tr>
              <a:tr h="290305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100" u="none" strike="noStrike">
                          <a:effectLst/>
                        </a:rPr>
                        <a:t>Традиционни практики за сезонна паша (пасторализъм) – (Паша)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5615" marR="5615" marT="561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bg-BG" sz="1400" u="none" strike="noStrike">
                          <a:effectLst/>
                        </a:rPr>
                        <a:t>338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5615" marR="5615" marT="561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bg-BG" sz="1400" u="none" strike="noStrike">
                          <a:effectLst/>
                        </a:rPr>
                        <a:t>4 243 953.14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5615" marR="5615" marT="561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bg-BG" sz="1400" u="none" strike="noStrike">
                          <a:effectLst/>
                        </a:rPr>
                        <a:t>354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5615" marR="5615" marT="561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bg-BG" sz="1400" u="none" strike="noStrike">
                          <a:effectLst/>
                        </a:rPr>
                        <a:t>3 408 325.92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5615" marR="5615" marT="5615" marB="0" anchor="b"/>
                </a:tc>
                <a:extLst>
                  <a:ext uri="{0D108BD9-81ED-4DB2-BD59-A6C34878D82A}">
                    <a16:rowId xmlns:a16="http://schemas.microsoft.com/office/drawing/2014/main" val="3111465185"/>
                  </a:ext>
                </a:extLst>
              </a:tr>
              <a:tr h="290305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100" u="none" strike="noStrike">
                          <a:effectLst/>
                        </a:rPr>
                        <a:t>Възстановяване и поддържане на деградирали пасищни територии (ПЗП-деградирали)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5615" marR="5615" marT="561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bg-BG" sz="1400" u="none" strike="noStrike">
                          <a:effectLst/>
                        </a:rPr>
                        <a:t>4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5615" marR="5615" marT="561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bg-BG" sz="1400" u="none" strike="noStrike">
                          <a:effectLst/>
                        </a:rPr>
                        <a:t>105 824.59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5615" marR="5615" marT="561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bg-BG" sz="1400" u="none" strike="noStrike">
                          <a:effectLst/>
                        </a:rPr>
                        <a:t>4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5615" marR="5615" marT="561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bg-BG" sz="1400" u="none" strike="noStrike">
                          <a:effectLst/>
                        </a:rPr>
                        <a:t>118 488.37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5615" marR="5615" marT="5615" marB="0" anchor="b"/>
                </a:tc>
                <a:extLst>
                  <a:ext uri="{0D108BD9-81ED-4DB2-BD59-A6C34878D82A}">
                    <a16:rowId xmlns:a16="http://schemas.microsoft.com/office/drawing/2014/main" val="3482778025"/>
                  </a:ext>
                </a:extLst>
              </a:tr>
              <a:tr h="290305">
                <a:tc>
                  <a:txBody>
                    <a:bodyPr/>
                    <a:lstStyle/>
                    <a:p>
                      <a:pPr algn="r" rtl="0" fontAlgn="b"/>
                      <a:r>
                        <a:rPr lang="bg-BG" sz="1100" b="1" u="sng" strike="noStrike" dirty="0">
                          <a:effectLst/>
                        </a:rPr>
                        <a:t>ОБЩО</a:t>
                      </a:r>
                      <a:endParaRPr lang="bg-BG" sz="1100" b="1" i="0" u="sng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5615" marR="5615" marT="5615" marB="0" anchor="b"/>
                </a:tc>
                <a:tc>
                  <a:txBody>
                    <a:bodyPr/>
                    <a:lstStyle/>
                    <a:p>
                      <a:pPr algn="r" rtl="0" fontAlgn="b"/>
                      <a:endParaRPr lang="bg-BG" sz="1400" b="1" i="0" u="sng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5615" marR="5615" marT="561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bg-BG" sz="1400" b="1" u="sng" strike="noStrike" dirty="0">
                          <a:effectLst/>
                        </a:rPr>
                        <a:t>50 723 190.85</a:t>
                      </a:r>
                      <a:endParaRPr lang="bg-BG" sz="1400" b="1" i="0" u="sng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5615" marR="5615" marT="561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bg-BG" sz="1400" b="1" u="sng" strike="noStrike" dirty="0">
                          <a:effectLst/>
                        </a:rPr>
                        <a:t> </a:t>
                      </a:r>
                      <a:endParaRPr lang="bg-BG" sz="1400" b="1" i="0" u="sng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5615" marR="5615" marT="561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bg-BG" sz="1400" b="1" u="sng" strike="noStrike" dirty="0">
                          <a:effectLst/>
                        </a:rPr>
                        <a:t>68 778 040.80</a:t>
                      </a:r>
                      <a:endParaRPr lang="bg-BG" sz="1400" b="1" i="0" u="sng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5615" marR="5615" marT="5615" marB="0" anchor="b"/>
                </a:tc>
                <a:extLst>
                  <a:ext uri="{0D108BD9-81ED-4DB2-BD59-A6C34878D82A}">
                    <a16:rowId xmlns:a16="http://schemas.microsoft.com/office/drawing/2014/main" val="26349892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69236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609600" y="1063913"/>
            <a:ext cx="6705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bg-BG" sz="2000" dirty="0" smtClean="0"/>
              <a:t>Изпълнение на </a:t>
            </a:r>
            <a:r>
              <a:rPr lang="bg-BG" sz="2000" dirty="0" err="1" smtClean="0"/>
              <a:t>Агроекологичните</a:t>
            </a:r>
            <a:r>
              <a:rPr lang="bg-BG" sz="2000" dirty="0" smtClean="0"/>
              <a:t> и Биологични плащания от СП 2023-2027</a:t>
            </a:r>
            <a:endParaRPr lang="bg-BG" sz="2000" dirty="0"/>
          </a:p>
        </p:txBody>
      </p:sp>
      <p:pic>
        <p:nvPicPr>
          <p:cNvPr id="7" name="Picture 19" descr="C:\Documents and Settings\svilenbk\My Documents\DFZ_LOGO\LOGO_DFZ_ALL\LOGO_DFZ_for WEB\LOGO_DFZ_BG and ENG_RGB\Logo_DFZ_BG_RGB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6146" y="208011"/>
            <a:ext cx="2123854" cy="8559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5000" y="188912"/>
            <a:ext cx="1302167" cy="87500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14800" y="344199"/>
            <a:ext cx="1412403" cy="53051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200" y="5638800"/>
            <a:ext cx="4585996" cy="1080825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219200" y="5765815"/>
            <a:ext cx="21214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1"/>
                </a:solidFill>
              </a:rPr>
              <a:t>*Сумите са в </a:t>
            </a:r>
            <a:r>
              <a:rPr lang="ru-RU" dirty="0" smtClean="0">
                <a:solidFill>
                  <a:schemeClr val="accent1"/>
                </a:solidFill>
              </a:rPr>
              <a:t>евро</a:t>
            </a:r>
          </a:p>
          <a:p>
            <a:r>
              <a:rPr lang="ru-RU" dirty="0" smtClean="0">
                <a:solidFill>
                  <a:schemeClr val="accent1"/>
                </a:solidFill>
              </a:rPr>
              <a:t>1 </a:t>
            </a:r>
            <a:r>
              <a:rPr lang="ru-RU" dirty="0">
                <a:solidFill>
                  <a:schemeClr val="accent1"/>
                </a:solidFill>
              </a:rPr>
              <a:t>EUR= 1.9558 лв.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9160933"/>
              </p:ext>
            </p:extLst>
          </p:nvPr>
        </p:nvGraphicFramePr>
        <p:xfrm>
          <a:off x="391159" y="1919815"/>
          <a:ext cx="6626007" cy="341418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94115">
                  <a:extLst>
                    <a:ext uri="{9D8B030D-6E8A-4147-A177-3AD203B41FA5}">
                      <a16:colId xmlns:a16="http://schemas.microsoft.com/office/drawing/2014/main" val="585501603"/>
                    </a:ext>
                  </a:extLst>
                </a:gridCol>
                <a:gridCol w="760427">
                  <a:extLst>
                    <a:ext uri="{9D8B030D-6E8A-4147-A177-3AD203B41FA5}">
                      <a16:colId xmlns:a16="http://schemas.microsoft.com/office/drawing/2014/main" val="288700003"/>
                    </a:ext>
                  </a:extLst>
                </a:gridCol>
                <a:gridCol w="1394115">
                  <a:extLst>
                    <a:ext uri="{9D8B030D-6E8A-4147-A177-3AD203B41FA5}">
                      <a16:colId xmlns:a16="http://schemas.microsoft.com/office/drawing/2014/main" val="1914117914"/>
                    </a:ext>
                  </a:extLst>
                </a:gridCol>
                <a:gridCol w="1283219">
                  <a:extLst>
                    <a:ext uri="{9D8B030D-6E8A-4147-A177-3AD203B41FA5}">
                      <a16:colId xmlns:a16="http://schemas.microsoft.com/office/drawing/2014/main" val="198212020"/>
                    </a:ext>
                  </a:extLst>
                </a:gridCol>
                <a:gridCol w="1794131">
                  <a:extLst>
                    <a:ext uri="{9D8B030D-6E8A-4147-A177-3AD203B41FA5}">
                      <a16:colId xmlns:a16="http://schemas.microsoft.com/office/drawing/2014/main" val="3812897533"/>
                    </a:ext>
                  </a:extLst>
                </a:gridCol>
              </a:tblGrid>
              <a:tr h="927664"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000" u="none" strike="noStrike" dirty="0">
                          <a:effectLst/>
                        </a:rPr>
                        <a:t>МЯРКА</a:t>
                      </a:r>
                      <a:endParaRPr lang="bg-BG" sz="1000" b="0" i="0" u="none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>
                          <a:effectLst/>
                        </a:rPr>
                        <a:t>Приложим дял на финансиране на ЕЗФРСР, %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>
                          <a:effectLst/>
                        </a:rPr>
                        <a:t>Бюджет публични средства, </a:t>
                      </a:r>
                      <a:r>
                        <a:rPr lang="ru-RU" sz="1000" u="sng" strike="noStrike">
                          <a:effectLst/>
                        </a:rPr>
                        <a:t>евро</a:t>
                      </a:r>
                      <a:r>
                        <a:rPr lang="ru-RU" sz="1000" u="none" strike="noStrike">
                          <a:effectLst/>
                        </a:rPr>
                        <a:t> (ЕЗФРСР+НФ)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>
                          <a:effectLst/>
                        </a:rPr>
                        <a:t>Изплатени суми към </a:t>
                      </a:r>
                      <a:r>
                        <a:rPr lang="ru-RU" sz="1300" u="none" strike="noStrike">
                          <a:effectLst/>
                        </a:rPr>
                        <a:t>15.08.2025 г. (ЕЗФРСР+НФ*)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>
                          <a:effectLst/>
                        </a:rPr>
                        <a:t>% нa усвояване спрямо общ бюджет по мярката (ЕЗФРСР)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746518115"/>
                  </a:ext>
                </a:extLst>
              </a:tr>
              <a:tr h="191271">
                <a:tc>
                  <a:txBody>
                    <a:bodyPr/>
                    <a:lstStyle/>
                    <a:p>
                      <a:pPr algn="l" rtl="0" fontAlgn="ctr"/>
                      <a:r>
                        <a:rPr lang="bg-BG" sz="1000" u="none" strike="noStrike">
                          <a:effectLst/>
                        </a:rPr>
                        <a:t>БП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000" u="none" strike="noStrike">
                          <a:effectLst/>
                        </a:rPr>
                        <a:t>40%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5" marR="9525" marT="9525" marB="0" anchor="ctr"/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bg-BG" sz="1000" u="none" strike="noStrike">
                          <a:effectLst/>
                        </a:rPr>
                        <a:t>34 305 009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000" u="none" strike="noStrike" dirty="0">
                          <a:effectLst/>
                        </a:rPr>
                        <a:t>7 751 405</a:t>
                      </a:r>
                      <a:endParaRPr lang="bg-BG" sz="1000" b="0" i="0" u="none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5" marR="9525" marT="9525" marB="0" anchor="ctr"/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bg-BG" sz="1000" u="none" strike="noStrike">
                          <a:effectLst/>
                        </a:rPr>
                        <a:t>26.39%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154306750"/>
                  </a:ext>
                </a:extLst>
              </a:tr>
              <a:tr h="191271">
                <a:tc>
                  <a:txBody>
                    <a:bodyPr/>
                    <a:lstStyle/>
                    <a:p>
                      <a:pPr algn="l" rtl="0" fontAlgn="ctr"/>
                      <a:r>
                        <a:rPr lang="bg-BG" sz="1000" u="none" strike="noStrike">
                          <a:effectLst/>
                        </a:rPr>
                        <a:t>БПП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000" u="none" strike="noStrike">
                          <a:effectLst/>
                        </a:rPr>
                        <a:t>40%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000" u="none" strike="noStrike" dirty="0">
                          <a:effectLst/>
                        </a:rPr>
                        <a:t>1 301 624</a:t>
                      </a:r>
                      <a:endParaRPr lang="bg-BG" sz="1000" b="0" i="0" u="none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1366616"/>
                  </a:ext>
                </a:extLst>
              </a:tr>
              <a:tr h="191271">
                <a:tc>
                  <a:txBody>
                    <a:bodyPr/>
                    <a:lstStyle/>
                    <a:p>
                      <a:pPr algn="l" rtl="0" fontAlgn="ctr"/>
                      <a:r>
                        <a:rPr lang="bg-BG" sz="1000" u="none" strike="noStrike">
                          <a:effectLst/>
                        </a:rPr>
                        <a:t>БР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000" u="none" strike="noStrike">
                          <a:effectLst/>
                        </a:rPr>
                        <a:t>40%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5" marR="9525" marT="9525" marB="0" anchor="ctr"/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bg-BG" sz="1000" u="none" strike="noStrike">
                          <a:effectLst/>
                        </a:rPr>
                        <a:t>356 378 525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000" u="none" strike="noStrike" dirty="0">
                          <a:effectLst/>
                        </a:rPr>
                        <a:t>25 808 354</a:t>
                      </a:r>
                      <a:endParaRPr lang="bg-BG" sz="1000" b="0" i="0" u="none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5" marR="9525" marT="9525" marB="0" anchor="ctr"/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bg-BG" sz="1000" u="none" strike="noStrike">
                          <a:effectLst/>
                        </a:rPr>
                        <a:t>11.05%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763798355"/>
                  </a:ext>
                </a:extLst>
              </a:tr>
              <a:tr h="191271">
                <a:tc>
                  <a:txBody>
                    <a:bodyPr/>
                    <a:lstStyle/>
                    <a:p>
                      <a:pPr algn="l" rtl="0" fontAlgn="ctr"/>
                      <a:r>
                        <a:rPr lang="bg-BG" sz="1000" u="none" strike="noStrike">
                          <a:effectLst/>
                        </a:rPr>
                        <a:t>БРП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000" u="none" strike="noStrike">
                          <a:effectLst/>
                        </a:rPr>
                        <a:t>40%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000" u="none" strike="noStrike" dirty="0">
                          <a:effectLst/>
                        </a:rPr>
                        <a:t>13 564 699</a:t>
                      </a:r>
                      <a:endParaRPr lang="bg-BG" sz="1000" b="0" i="0" u="none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5369778"/>
                  </a:ext>
                </a:extLst>
              </a:tr>
              <a:tr h="191271">
                <a:tc>
                  <a:txBody>
                    <a:bodyPr/>
                    <a:lstStyle/>
                    <a:p>
                      <a:pPr algn="l" rtl="0" fontAlgn="ctr"/>
                      <a:r>
                        <a:rPr lang="bg-BG" sz="1000" u="none" strike="noStrike">
                          <a:effectLst/>
                        </a:rPr>
                        <a:t>СИП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000" u="none" strike="noStrike">
                          <a:effectLst/>
                        </a:rPr>
                        <a:t>40%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000" u="none" strike="noStrike">
                          <a:effectLst/>
                        </a:rPr>
                        <a:t>70 540 660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000" u="none" strike="noStrike" dirty="0">
                          <a:effectLst/>
                        </a:rPr>
                        <a:t>-</a:t>
                      </a:r>
                      <a:endParaRPr lang="bg-BG" sz="1000" b="0" i="0" u="none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000" u="none" strike="noStrike">
                          <a:effectLst/>
                        </a:rPr>
                        <a:t>0.00%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48807450"/>
                  </a:ext>
                </a:extLst>
              </a:tr>
              <a:tr h="191271">
                <a:tc>
                  <a:txBody>
                    <a:bodyPr/>
                    <a:lstStyle/>
                    <a:p>
                      <a:pPr algn="l" rtl="0" fontAlgn="ctr"/>
                      <a:r>
                        <a:rPr lang="bg-BG" sz="1000" u="none" strike="noStrike">
                          <a:effectLst/>
                        </a:rPr>
                        <a:t>Опрашване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000" u="none" strike="noStrike">
                          <a:effectLst/>
                        </a:rPr>
                        <a:t>40%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000" u="none" strike="noStrike">
                          <a:effectLst/>
                        </a:rPr>
                        <a:t>24 000 000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000" u="none" strike="noStrike" dirty="0">
                          <a:effectLst/>
                        </a:rPr>
                        <a:t>726 938</a:t>
                      </a:r>
                      <a:endParaRPr lang="bg-BG" sz="1000" b="0" i="0" u="none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000" u="none" strike="noStrike">
                          <a:effectLst/>
                        </a:rPr>
                        <a:t>3.03%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571140150"/>
                  </a:ext>
                </a:extLst>
              </a:tr>
              <a:tr h="191271">
                <a:tc>
                  <a:txBody>
                    <a:bodyPr/>
                    <a:lstStyle/>
                    <a:p>
                      <a:pPr algn="l" rtl="0" fontAlgn="ctr"/>
                      <a:r>
                        <a:rPr lang="bg-BG" sz="1000" u="none" strike="noStrike">
                          <a:effectLst/>
                        </a:rPr>
                        <a:t>СЗМ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000" u="none" strike="noStrike">
                          <a:effectLst/>
                        </a:rPr>
                        <a:t>40%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000" u="none" strike="noStrike">
                          <a:effectLst/>
                        </a:rPr>
                        <a:t>41 635 165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000" u="none" strike="noStrike" dirty="0">
                          <a:effectLst/>
                        </a:rPr>
                        <a:t>678 902</a:t>
                      </a:r>
                      <a:endParaRPr lang="bg-BG" sz="1000" b="0" i="0" u="none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000" u="none" strike="noStrike">
                          <a:effectLst/>
                        </a:rPr>
                        <a:t>1.63%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566412571"/>
                  </a:ext>
                </a:extLst>
              </a:tr>
              <a:tr h="191271">
                <a:tc>
                  <a:txBody>
                    <a:bodyPr/>
                    <a:lstStyle/>
                    <a:p>
                      <a:pPr algn="l" rtl="0" fontAlgn="ctr"/>
                      <a:r>
                        <a:rPr lang="bg-BG" sz="1000" u="none" strike="noStrike" dirty="0">
                          <a:effectLst/>
                        </a:rPr>
                        <a:t>СККУ</a:t>
                      </a:r>
                      <a:endParaRPr lang="bg-BG" sz="1000" b="0" i="0" u="none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000" u="none" strike="noStrike">
                          <a:effectLst/>
                        </a:rPr>
                        <a:t>40%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5" marR="9525" marT="9525" marB="0" anchor="ctr"/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bg-BG" sz="1000" u="none" strike="noStrike" dirty="0">
                          <a:effectLst/>
                        </a:rPr>
                        <a:t>39 000 000</a:t>
                      </a:r>
                      <a:endParaRPr lang="bg-BG" sz="1000" b="0" i="0" u="none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000" u="none" strike="noStrike" dirty="0">
                          <a:effectLst/>
                        </a:rPr>
                        <a:t>746 580</a:t>
                      </a:r>
                      <a:endParaRPr lang="bg-BG" sz="1000" b="0" i="0" u="none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5" marR="9525" marT="9525" marB="0" anchor="ctr"/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bg-BG" sz="1000" u="none" strike="noStrike" dirty="0" smtClean="0">
                          <a:effectLst/>
                        </a:rPr>
                        <a:t>2.03%</a:t>
                      </a:r>
                      <a:endParaRPr lang="bg-BG" sz="1000" b="0" i="0" u="none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998009701"/>
                  </a:ext>
                </a:extLst>
              </a:tr>
              <a:tr h="191271">
                <a:tc>
                  <a:txBody>
                    <a:bodyPr/>
                    <a:lstStyle/>
                    <a:p>
                      <a:pPr algn="l" rtl="0" fontAlgn="ctr"/>
                      <a:r>
                        <a:rPr lang="bg-BG" sz="1000" u="none" strike="noStrike" dirty="0">
                          <a:effectLst/>
                        </a:rPr>
                        <a:t>СККУ-2</a:t>
                      </a:r>
                      <a:endParaRPr lang="bg-BG" sz="1000" b="0" i="0" u="none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000" u="none" strike="noStrike" dirty="0">
                          <a:effectLst/>
                        </a:rPr>
                        <a:t>40%</a:t>
                      </a:r>
                      <a:endParaRPr lang="bg-BG" sz="1000" b="0" i="0" u="none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pPr algn="ctr" rtl="0" fontAlgn="ctr"/>
                      <a:endParaRPr lang="bg-BG" sz="1000" b="0" i="0" u="none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000" u="none" strike="noStrike" dirty="0">
                          <a:effectLst/>
                        </a:rPr>
                        <a:t>45 464</a:t>
                      </a:r>
                      <a:endParaRPr lang="bg-BG" sz="1000" b="0" i="0" u="none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pPr algn="ctr" rtl="0" fontAlgn="ctr"/>
                      <a:endParaRPr lang="bg-BG" sz="1000" b="0" i="0" u="none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37325468"/>
                  </a:ext>
                </a:extLst>
              </a:tr>
              <a:tr h="191271">
                <a:tc>
                  <a:txBody>
                    <a:bodyPr/>
                    <a:lstStyle/>
                    <a:p>
                      <a:pPr algn="l" rtl="0" fontAlgn="ctr"/>
                      <a:r>
                        <a:rPr lang="bg-BG" sz="1000" u="none" strike="noStrike">
                          <a:effectLst/>
                        </a:rPr>
                        <a:t>ОПМ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000" u="none" strike="noStrike">
                          <a:effectLst/>
                        </a:rPr>
                        <a:t>40%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000" u="none" strike="noStrike">
                          <a:effectLst/>
                        </a:rPr>
                        <a:t>39 000 000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000" u="none" strike="noStrike" dirty="0">
                          <a:effectLst/>
                        </a:rPr>
                        <a:t>6 449 680</a:t>
                      </a:r>
                      <a:endParaRPr lang="bg-BG" sz="1000" b="0" i="0" u="none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000" u="none" strike="noStrike" dirty="0">
                          <a:effectLst/>
                        </a:rPr>
                        <a:t>16.54%</a:t>
                      </a:r>
                      <a:endParaRPr lang="bg-BG" sz="1000" b="0" i="0" u="none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74919962"/>
                  </a:ext>
                </a:extLst>
              </a:tr>
              <a:tr h="191271">
                <a:tc>
                  <a:txBody>
                    <a:bodyPr/>
                    <a:lstStyle/>
                    <a:p>
                      <a:pPr algn="l" rtl="0" fontAlgn="ctr"/>
                      <a:r>
                        <a:rPr lang="bg-BG" sz="1000" u="none" strike="noStrike">
                          <a:effectLst/>
                        </a:rPr>
                        <a:t>Паша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000" u="none" strike="noStrike">
                          <a:effectLst/>
                        </a:rPr>
                        <a:t>40%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000" u="none" strike="noStrike">
                          <a:effectLst/>
                        </a:rPr>
                        <a:t>8 817 583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000" u="none" strike="noStrike" dirty="0">
                          <a:effectLst/>
                        </a:rPr>
                        <a:t>3 912 608</a:t>
                      </a:r>
                      <a:endParaRPr lang="bg-BG" sz="1000" b="0" i="0" u="none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000" u="none" strike="noStrike">
                          <a:effectLst/>
                        </a:rPr>
                        <a:t>44.37%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54304459"/>
                  </a:ext>
                </a:extLst>
              </a:tr>
              <a:tr h="191271">
                <a:tc>
                  <a:txBody>
                    <a:bodyPr/>
                    <a:lstStyle/>
                    <a:p>
                      <a:pPr algn="l" rtl="0" fontAlgn="ctr"/>
                      <a:r>
                        <a:rPr lang="bg-BG" sz="1000" u="none" strike="noStrike">
                          <a:effectLst/>
                        </a:rPr>
                        <a:t>ПМ-ОВМ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000" u="none" strike="noStrike">
                          <a:effectLst/>
                        </a:rPr>
                        <a:t>40%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000" u="none" strike="noStrike">
                          <a:effectLst/>
                        </a:rPr>
                        <a:t>2 000 000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000" u="none" strike="noStrike" dirty="0">
                          <a:effectLst/>
                        </a:rPr>
                        <a:t>-</a:t>
                      </a:r>
                      <a:endParaRPr lang="bg-BG" sz="1000" b="0" i="0" u="none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000" u="none" strike="noStrike">
                          <a:effectLst/>
                        </a:rPr>
                        <a:t>0.00%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214699741"/>
                  </a:ext>
                </a:extLst>
              </a:tr>
              <a:tr h="191271">
                <a:tc>
                  <a:txBody>
                    <a:bodyPr/>
                    <a:lstStyle/>
                    <a:p>
                      <a:pPr algn="l" rtl="0" fontAlgn="ctr"/>
                      <a:r>
                        <a:rPr lang="bg-BG" sz="1000" u="none" strike="noStrike">
                          <a:effectLst/>
                        </a:rPr>
                        <a:t>ПЗП-деградирали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000" u="none" strike="noStrike">
                          <a:effectLst/>
                        </a:rPr>
                        <a:t>40%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000" u="none" strike="noStrike">
                          <a:effectLst/>
                        </a:rPr>
                        <a:t>15 000 000</a:t>
                      </a:r>
                      <a:endParaRPr lang="bg-BG" sz="1000" b="0" i="0" u="none" strike="noStrike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000" u="none" strike="noStrike" dirty="0">
                          <a:effectLst/>
                        </a:rPr>
                        <a:t>114 691</a:t>
                      </a:r>
                      <a:endParaRPr lang="bg-BG" sz="1000" b="0" i="0" u="none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000" u="none" strike="noStrike" dirty="0">
                          <a:effectLst/>
                        </a:rPr>
                        <a:t>0.76%</a:t>
                      </a:r>
                      <a:endParaRPr lang="bg-BG" sz="1000" b="0" i="0" u="none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5131520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00542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/>
          <p:cNvSpPr/>
          <p:nvPr/>
        </p:nvSpPr>
        <p:spPr>
          <a:xfrm>
            <a:off x="1371600" y="381000"/>
            <a:ext cx="5105400" cy="14478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bg-BG" sz="3600" dirty="0" smtClean="0">
                <a:solidFill>
                  <a:schemeClr val="tx1"/>
                </a:solidFill>
                <a:cs typeface="Aparajita" panose="020B0604020202020204" pitchFamily="34" charset="0"/>
              </a:rPr>
              <a:t>Благодаря</a:t>
            </a:r>
            <a:endParaRPr lang="en-US" sz="3600" dirty="0" smtClean="0">
              <a:solidFill>
                <a:schemeClr val="tx1"/>
              </a:solidFill>
              <a:cs typeface="Aparajita" panose="020B0604020202020204" pitchFamily="34" charset="0"/>
            </a:endParaRPr>
          </a:p>
          <a:p>
            <a:pPr algn="ctr"/>
            <a:r>
              <a:rPr lang="bg-BG" sz="3600" dirty="0">
                <a:solidFill>
                  <a:schemeClr val="tx1"/>
                </a:solidFill>
                <a:cs typeface="Aparajita" panose="020B0604020202020204" pitchFamily="34" charset="0"/>
              </a:rPr>
              <a:t>з</a:t>
            </a:r>
            <a:r>
              <a:rPr lang="bg-BG" sz="3600" dirty="0" smtClean="0">
                <a:solidFill>
                  <a:schemeClr val="tx1"/>
                </a:solidFill>
                <a:cs typeface="Aparajita" panose="020B0604020202020204" pitchFamily="34" charset="0"/>
              </a:rPr>
              <a:t>а вниманието!</a:t>
            </a:r>
            <a:endParaRPr lang="bg-BG" sz="3600" dirty="0">
              <a:solidFill>
                <a:schemeClr val="tx1"/>
              </a:solidFill>
              <a:cs typeface="Aparajita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2202" y="2537383"/>
            <a:ext cx="939848" cy="850944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4"/>
          <a:stretch>
            <a:fillRect/>
          </a:stretch>
        </p:blipFill>
        <p:spPr>
          <a:xfrm>
            <a:off x="5257800" y="2476509"/>
            <a:ext cx="939800" cy="901700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5"/>
          <a:stretch>
            <a:fillRect/>
          </a:stretch>
        </p:blipFill>
        <p:spPr>
          <a:xfrm>
            <a:off x="2650542" y="2489209"/>
            <a:ext cx="1003300" cy="876300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6"/>
          <a:stretch>
            <a:fillRect/>
          </a:stretch>
        </p:blipFill>
        <p:spPr>
          <a:xfrm>
            <a:off x="4191000" y="2464069"/>
            <a:ext cx="939800" cy="876300"/>
          </a:xfrm>
          <a:prstGeom prst="rect">
            <a:avLst/>
          </a:prstGeom>
        </p:spPr>
      </p:pic>
      <p:sp>
        <p:nvSpPr>
          <p:cNvPr id="9" name="Content Placeholder 2"/>
          <p:cNvSpPr>
            <a:spLocks noGrp="1"/>
          </p:cNvSpPr>
          <p:nvPr>
            <p:ph type="subTitle" idx="1"/>
          </p:nvPr>
        </p:nvSpPr>
        <p:spPr>
          <a:xfrm>
            <a:off x="-190500" y="3810000"/>
            <a:ext cx="8229600" cy="209973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bg-BG" dirty="0" smtClean="0">
                <a:solidFill>
                  <a:schemeClr val="tx1"/>
                </a:solidFill>
              </a:rPr>
              <a:t>КОМУНИКАЦИОННИ КАНАЛИ НА ОТДЕЛ БАП</a:t>
            </a:r>
          </a:p>
          <a:p>
            <a:pPr marL="0" indent="0" algn="ctr">
              <a:buNone/>
            </a:pPr>
            <a:r>
              <a:rPr lang="bg-BG" b="1" dirty="0" smtClean="0">
                <a:solidFill>
                  <a:schemeClr val="tx1"/>
                </a:solidFill>
              </a:rPr>
              <a:t>ТЕЛ.</a:t>
            </a:r>
            <a:r>
              <a:rPr lang="bg-BG" dirty="0" smtClean="0">
                <a:solidFill>
                  <a:schemeClr val="tx1"/>
                </a:solidFill>
              </a:rPr>
              <a:t> 0884 362 118</a:t>
            </a:r>
          </a:p>
          <a:p>
            <a:pPr marL="0" indent="0" algn="ctr">
              <a:buNone/>
            </a:pPr>
            <a:r>
              <a:rPr lang="en-US" b="1" dirty="0" smtClean="0">
                <a:solidFill>
                  <a:schemeClr val="tx1"/>
                </a:solidFill>
              </a:rPr>
              <a:t>E-MAIL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u="sng" dirty="0" smtClean="0">
                <a:solidFill>
                  <a:schemeClr val="tx1"/>
                </a:solidFill>
              </a:rPr>
              <a:t>aep@dfz.bg</a:t>
            </a:r>
          </a:p>
          <a:p>
            <a:pPr marL="0" indent="0" algn="ctr">
              <a:buNone/>
            </a:pPr>
            <a:r>
              <a:rPr lang="bg-BG" b="1" dirty="0" smtClean="0">
                <a:solidFill>
                  <a:schemeClr val="tx1"/>
                </a:solidFill>
              </a:rPr>
              <a:t>СЕУ </a:t>
            </a:r>
            <a:r>
              <a:rPr lang="en-US" u="sng" dirty="0" smtClean="0">
                <a:solidFill>
                  <a:schemeClr val="tx1"/>
                </a:solidFill>
              </a:rPr>
              <a:t>seu.dfz.bg</a:t>
            </a:r>
            <a:r>
              <a:rPr lang="bg-BG" u="sng" dirty="0" smtClean="0">
                <a:solidFill>
                  <a:schemeClr val="tx1"/>
                </a:solidFill>
              </a:rPr>
              <a:t>/Обратна връзка и помощ/Въпроси и мнения</a:t>
            </a:r>
          </a:p>
          <a:p>
            <a:pPr marL="0" indent="0" algn="ctr">
              <a:buNone/>
            </a:pPr>
            <a:r>
              <a:rPr lang="bg-BG" b="1" dirty="0" smtClean="0">
                <a:solidFill>
                  <a:schemeClr val="tx1"/>
                </a:solidFill>
              </a:rPr>
              <a:t>ПРИЕМЕН ДЕН – </a:t>
            </a:r>
            <a:r>
              <a:rPr lang="bg-BG" u="sng" dirty="0" smtClean="0">
                <a:solidFill>
                  <a:schemeClr val="tx1"/>
                </a:solidFill>
              </a:rPr>
              <a:t>почти няма</a:t>
            </a:r>
            <a:endParaRPr lang="bg-BG" u="sng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8107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1_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7783</TotalTime>
  <Words>611</Words>
  <Application>Microsoft Office PowerPoint</Application>
  <PresentationFormat>On-screen Show (4:3)</PresentationFormat>
  <Paragraphs>245</Paragraphs>
  <Slides>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Aparajita</vt:lpstr>
      <vt:lpstr>Arial</vt:lpstr>
      <vt:lpstr>Calibri</vt:lpstr>
      <vt:lpstr>Times New Roman</vt:lpstr>
      <vt:lpstr>Trebuchet MS</vt:lpstr>
      <vt:lpstr>Wingdings 3</vt:lpstr>
      <vt:lpstr>Facet</vt:lpstr>
      <vt:lpstr>1_Facet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Grigor Stoyanov Georgiev</dc:creator>
  <cp:lastModifiedBy>Vera Yankulova Donkova</cp:lastModifiedBy>
  <cp:revision>302</cp:revision>
  <dcterms:created xsi:type="dcterms:W3CDTF">2006-08-16T00:00:00Z</dcterms:created>
  <dcterms:modified xsi:type="dcterms:W3CDTF">2025-08-15T11:34:39Z</dcterms:modified>
</cp:coreProperties>
</file>